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</p:sldMasterIdLst>
  <p:notesMasterIdLst>
    <p:notesMasterId r:id="rId35"/>
  </p:notesMasterIdLst>
  <p:sldIdLst>
    <p:sldId id="256" r:id="rId3"/>
    <p:sldId id="259" r:id="rId4"/>
    <p:sldId id="310" r:id="rId5"/>
    <p:sldId id="404" r:id="rId6"/>
    <p:sldId id="405" r:id="rId7"/>
    <p:sldId id="325" r:id="rId8"/>
    <p:sldId id="357" r:id="rId9"/>
    <p:sldId id="358" r:id="rId10"/>
    <p:sldId id="365" r:id="rId11"/>
    <p:sldId id="367" r:id="rId12"/>
    <p:sldId id="393" r:id="rId13"/>
    <p:sldId id="394" r:id="rId14"/>
    <p:sldId id="345" r:id="rId15"/>
    <p:sldId id="390" r:id="rId16"/>
    <p:sldId id="406" r:id="rId17"/>
    <p:sldId id="408" r:id="rId18"/>
    <p:sldId id="435" r:id="rId19"/>
    <p:sldId id="436" r:id="rId20"/>
    <p:sldId id="437" r:id="rId21"/>
    <p:sldId id="438" r:id="rId22"/>
    <p:sldId id="439" r:id="rId23"/>
    <p:sldId id="420" r:id="rId24"/>
    <p:sldId id="434" r:id="rId25"/>
    <p:sldId id="440" r:id="rId26"/>
    <p:sldId id="422" r:id="rId27"/>
    <p:sldId id="423" r:id="rId28"/>
    <p:sldId id="427" r:id="rId29"/>
    <p:sldId id="428" r:id="rId30"/>
    <p:sldId id="424" r:id="rId31"/>
    <p:sldId id="403" r:id="rId32"/>
    <p:sldId id="388" r:id="rId33"/>
    <p:sldId id="298" r:id="rId3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atamaran Thin" panose="020B0604020202020204" charset="0"/>
      <p:regular r:id="rId42"/>
      <p:bold r:id="rId43"/>
    </p:embeddedFont>
    <p:embeddedFont>
      <p:font typeface="Livvic" pitchFamily="2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2B9558-E163-8299-AD51-061324244C75}" v="282" dt="2022-12-12T16:31:00.461"/>
    <p1510:client id="{78F6F75B-0BFC-481E-9C10-414A7150B1CC}" v="189" dt="2020-08-29T21:26:10.156"/>
  </p1510:revLst>
</p1510:revInfo>
</file>

<file path=ppt/tableStyles.xml><?xml version="1.0" encoding="utf-8"?>
<a:tblStyleLst xmlns:a="http://schemas.openxmlformats.org/drawingml/2006/main" def="{D4E598EF-83C9-4875-82ED-32600F37D4DF}">
  <a:tblStyle styleId="{D4E598EF-83C9-4875-82ED-32600F37D4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3205" autoAdjust="0"/>
  </p:normalViewPr>
  <p:slideViewPr>
    <p:cSldViewPr snapToGrid="0">
      <p:cViewPr varScale="1">
        <p:scale>
          <a:sx n="91" d="100"/>
          <a:sy n="91" d="100"/>
        </p:scale>
        <p:origin x="6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5113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3222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4564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23/11/2023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43016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23/11/2023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7099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23/11/2023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362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23/11/2023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72534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529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3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23/11/2023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1806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23/11/2023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14374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23/11/2023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72352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23/11/2023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03774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23/11/2023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36385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23/11/2023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55515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23/11/2023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4849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F55CF-A28A-6640-94E0-DE68D90DE0D4}" type="datetimeFigureOut">
              <a:rPr lang="es-AR" smtClean="0"/>
              <a:t>23/11/2023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1DB952-3B7E-4218-BC40-E7D755766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alphaModFix amt="40000"/>
          </a:blip>
          <a:srcRect l="9036" t="6484" b="-1"/>
          <a:stretch/>
        </p:blipFill>
        <p:spPr>
          <a:xfrm>
            <a:off x="-111211" y="-64873"/>
            <a:ext cx="9452919" cy="520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2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imagen puede contener: cielo, nubes, exterior y naturaleza, texto que dice &quot;David VF&quot;">
            <a:extLst>
              <a:ext uri="{FF2B5EF4-FFF2-40B4-BE49-F238E27FC236}">
                <a16:creationId xmlns:a16="http://schemas.microsoft.com/office/drawing/2014/main" id="{E8E2C46D-E05F-4F51-A6CE-3CA7AFF73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2"/>
          <a:stretch/>
        </p:blipFill>
        <p:spPr bwMode="auto">
          <a:xfrm>
            <a:off x="2065050" y="225693"/>
            <a:ext cx="6858000" cy="460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Google Shape;124;p24"/>
          <p:cNvSpPr/>
          <p:nvPr/>
        </p:nvSpPr>
        <p:spPr>
          <a:xfrm rot="5400000">
            <a:off x="871152" y="-239264"/>
            <a:ext cx="2269400" cy="3829301"/>
          </a:xfrm>
          <a:prstGeom prst="rect">
            <a:avLst/>
          </a:prstGeom>
          <a:solidFill>
            <a:srgbClr val="908269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p24"/>
          <p:cNvSpPr txBox="1">
            <a:spLocks noGrp="1"/>
          </p:cNvSpPr>
          <p:nvPr>
            <p:ph type="ctrTitle"/>
          </p:nvPr>
        </p:nvSpPr>
        <p:spPr>
          <a:xfrm>
            <a:off x="0" y="1047135"/>
            <a:ext cx="3920503" cy="13309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indent="-1270" algn="ctr">
              <a:lnSpc>
                <a:spcPct val="115000"/>
              </a:lnSpc>
            </a:pPr>
            <a:r>
              <a:rPr lang="es-CR" sz="21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Intervenciones de Departamento de Gestión Vial en el distrito de </a:t>
            </a:r>
            <a:r>
              <a:rPr lang="es-CR" sz="21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Yolillal</a:t>
            </a:r>
            <a:r>
              <a:rPr lang="es-CR" sz="21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  2020-2023.  </a:t>
            </a:r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1"/>
          </p:nvPr>
        </p:nvSpPr>
        <p:spPr>
          <a:xfrm>
            <a:off x="791050" y="2126740"/>
            <a:ext cx="2547999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chemeClr val="lt1"/>
                </a:solidFill>
                <a:latin typeface="+mj-lt"/>
              </a:rPr>
              <a:t>Municipalidad de Upala</a:t>
            </a:r>
            <a:endParaRPr sz="14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27" name="Google Shape;127;p24"/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DDAB70B-A67A-4CF6-8B10-AFE031E36CD4}"/>
              </a:ext>
            </a:extLst>
          </p:cNvPr>
          <p:cNvSpPr txBox="1"/>
          <p:nvPr/>
        </p:nvSpPr>
        <p:spPr>
          <a:xfrm>
            <a:off x="7466202" y="4634202"/>
            <a:ext cx="14568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1100" dirty="0">
                <a:solidFill>
                  <a:schemeClr val="bg1"/>
                </a:solidFill>
              </a:rPr>
              <a:t>Fotógrafo: David VF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667729B-BAD4-44AB-8E8C-C2AA61C7F07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45" y="3364071"/>
            <a:ext cx="963097" cy="1238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6" y="1410441"/>
            <a:ext cx="4046707" cy="1220513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Rehabilitacion del Camino C2-13-255, mediante la conformación de cunetas, conformación de la superficie de ruedo en Monte cristo – Ruta Nacional #730.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61227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Ȼ5.499.910,30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5" y="3214416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YOLILLAL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865E2A-5B82-887B-F31C-EC9491F88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80" y="1496606"/>
            <a:ext cx="4046707" cy="248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589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3955" y="112855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7" y="1410441"/>
            <a:ext cx="4046707" cy="998221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 </a:t>
            </a:r>
            <a:r>
              <a:rPr lang="es-MX" dirty="0">
                <a:latin typeface="+mn-lt"/>
              </a:rPr>
              <a:t>Concreto en el camino C2-13-006.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22349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Ȼ18.159.856,00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5" y="3213993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b="1" u="sng" dirty="0">
                <a:latin typeface="+mn-lt"/>
              </a:rPr>
              <a:t>Distrito: YOLILLAL.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2" name="AutoShape 2" descr="blob:https://web.whatsapp.com/844a18fa-4a48-473a-816b-216855deaa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R"/>
          </a:p>
        </p:txBody>
      </p:sp>
      <p:pic>
        <p:nvPicPr>
          <p:cNvPr id="15" name="Imagen 14" descr="Una calle de tierra&#10;&#10;Descripción generada automáticamente con confianza media">
            <a:extLst>
              <a:ext uri="{FF2B5EF4-FFF2-40B4-BE49-F238E27FC236}">
                <a16:creationId xmlns:a16="http://schemas.microsoft.com/office/drawing/2014/main" id="{70E7A2CB-84BE-F0E6-719B-68C4D3D9F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39" y="1188371"/>
            <a:ext cx="3470495" cy="1730674"/>
          </a:xfrm>
          <a:prstGeom prst="rect">
            <a:avLst/>
          </a:prstGeom>
        </p:spPr>
      </p:pic>
      <p:pic>
        <p:nvPicPr>
          <p:cNvPr id="17" name="Imagen 16" descr="Un grupo de personas caminando en la tierra&#10;&#10;Descripción generada automáticamente">
            <a:extLst>
              <a:ext uri="{FF2B5EF4-FFF2-40B4-BE49-F238E27FC236}">
                <a16:creationId xmlns:a16="http://schemas.microsoft.com/office/drawing/2014/main" id="{0CA563E5-845D-5255-4498-CB1E3A8C8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39" y="3213993"/>
            <a:ext cx="3470495" cy="181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5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841720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 realizada en el 2023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60375" y="1386467"/>
            <a:ext cx="8284790" cy="3484657"/>
          </a:xfrm>
        </p:spPr>
        <p:txBody>
          <a:bodyPr/>
          <a:lstStyle/>
          <a:p>
            <a:pPr algn="just">
              <a:lnSpc>
                <a:spcPct val="150000"/>
              </a:lnSpc>
              <a:buFont typeface="+mj-lt"/>
              <a:buAutoNum type="arabicParenR"/>
            </a:pPr>
            <a:r>
              <a:rPr lang="es-ES" dirty="0">
                <a:latin typeface="+mn-lt"/>
              </a:rPr>
              <a:t>Contratación directa: 2022LA-000034-0021500001</a:t>
            </a:r>
            <a:r>
              <a:rPr lang="es-ES" b="1" dirty="0">
                <a:latin typeface="+mn-lt"/>
              </a:rPr>
              <a:t>.</a:t>
            </a:r>
            <a:endParaRPr lang="es-ES" dirty="0">
              <a:latin typeface="+mn-lt"/>
            </a:endParaRPr>
          </a:p>
          <a:p>
            <a:pPr algn="just">
              <a:lnSpc>
                <a:spcPct val="150000"/>
              </a:lnSpc>
              <a:buFont typeface="+mj-lt"/>
              <a:buAutoNum type="arabicParenR"/>
            </a:pPr>
            <a:r>
              <a:rPr lang="es-ES" dirty="0">
                <a:latin typeface="+mn-lt"/>
              </a:rPr>
              <a:t>Demarcación horizontal y vertical, Distrito de Yolillal.</a:t>
            </a:r>
          </a:p>
          <a:p>
            <a:pPr algn="just">
              <a:lnSpc>
                <a:spcPct val="150000"/>
              </a:lnSpc>
              <a:buFont typeface="+mj-lt"/>
              <a:buAutoNum type="arabicParenR"/>
            </a:pPr>
            <a:r>
              <a:rPr lang="es-ES" dirty="0">
                <a:latin typeface="+mn-lt"/>
              </a:rPr>
              <a:t>Monto del presupuesto: Ȼ3.868.580,00.</a:t>
            </a:r>
          </a:p>
          <a:p>
            <a:pPr algn="l">
              <a:buFont typeface="+mj-lt"/>
              <a:buAutoNum type="arabicParenR"/>
            </a:pP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60375" y="3182377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2" name="AutoShape 2" descr="blob:https://web.whatsapp.com/844a18fa-4a48-473a-816b-216855deaa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R"/>
          </a:p>
        </p:txBody>
      </p:sp>
      <p:pic>
        <p:nvPicPr>
          <p:cNvPr id="6" name="Imagen 5" descr="Una carretera en medio de la calle&#10;&#10;Descripción generada automáticamente">
            <a:extLst>
              <a:ext uri="{FF2B5EF4-FFF2-40B4-BE49-F238E27FC236}">
                <a16:creationId xmlns:a16="http://schemas.microsoft.com/office/drawing/2014/main" id="{00F06E23-A55B-D09A-B176-28075E69A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5" y="2417381"/>
            <a:ext cx="3983979" cy="2453743"/>
          </a:xfrm>
          <a:prstGeom prst="rect">
            <a:avLst/>
          </a:prstGeom>
        </p:spPr>
      </p:pic>
      <p:pic>
        <p:nvPicPr>
          <p:cNvPr id="14" name="Imagen 13" descr="Una carretera con arboles a los lados&#10;&#10;Descripción generada automáticamente">
            <a:extLst>
              <a:ext uri="{FF2B5EF4-FFF2-40B4-BE49-F238E27FC236}">
                <a16:creationId xmlns:a16="http://schemas.microsoft.com/office/drawing/2014/main" id="{7BC006AD-7996-1599-7C34-86AA84BD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186" y="2417381"/>
            <a:ext cx="3983979" cy="245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02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Proyectos con Maquinaria Municipal año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8" y="1576347"/>
            <a:ext cx="4231533" cy="2694096"/>
          </a:xfrm>
        </p:spPr>
        <p:txBody>
          <a:bodyPr/>
          <a:lstStyle/>
          <a:p>
            <a:pPr algn="l"/>
            <a:r>
              <a:rPr lang="es-ES" sz="1400" dirty="0">
                <a:latin typeface="+mn-lt"/>
              </a:rPr>
              <a:t>Nombre del proyecto:</a:t>
            </a:r>
          </a:p>
          <a:p>
            <a:pPr algn="l"/>
            <a:endParaRPr lang="es-ES" sz="1400" dirty="0">
              <a:latin typeface="+mn-lt"/>
            </a:endParaRPr>
          </a:p>
          <a:p>
            <a:pPr algn="l">
              <a:buFontTx/>
              <a:buChar char="-"/>
            </a:pPr>
            <a:r>
              <a:rPr lang="es-ES" sz="1400" dirty="0">
                <a:latin typeface="+mn-lt"/>
              </a:rPr>
              <a:t>Campo Verde; 16 alcantarillas de 1.83 cm.</a:t>
            </a:r>
          </a:p>
          <a:p>
            <a:pPr algn="l">
              <a:buFontTx/>
              <a:buChar char="-"/>
            </a:pPr>
            <a:endParaRPr lang="es-ES" sz="1400" dirty="0">
              <a:latin typeface="+mn-lt"/>
            </a:endParaRPr>
          </a:p>
          <a:p>
            <a:pPr marL="152400" indent="0" algn="l"/>
            <a:endParaRPr lang="es-ES" sz="1400" dirty="0">
              <a:latin typeface="+mn-lt"/>
            </a:endParaRPr>
          </a:p>
          <a:p>
            <a:pPr algn="l"/>
            <a:r>
              <a:rPr lang="es-ES" sz="1400" dirty="0">
                <a:latin typeface="+mn-lt"/>
              </a:rPr>
              <a:t>Monto del presupuesto: </a:t>
            </a:r>
            <a:r>
              <a:rPr lang="es-ES" sz="1600" dirty="0">
                <a:latin typeface="+mn-lt"/>
              </a:rPr>
              <a:t>Ȼ</a:t>
            </a:r>
            <a:r>
              <a:rPr lang="es-ES" sz="1400" dirty="0">
                <a:latin typeface="+mn-lt"/>
              </a:rPr>
              <a:t>4.950.000,00</a:t>
            </a:r>
          </a:p>
          <a:p>
            <a:pPr algn="l"/>
            <a:endParaRPr lang="es-ES" sz="1400" dirty="0">
              <a:latin typeface="+mn-lt"/>
            </a:endParaRPr>
          </a:p>
          <a:p>
            <a:pPr algn="l"/>
            <a:endParaRPr lang="es-ES" sz="1400" dirty="0">
              <a:latin typeface="+mn-lt"/>
            </a:endParaRPr>
          </a:p>
          <a:p>
            <a:pPr algn="l"/>
            <a:r>
              <a:rPr lang="es-ES" sz="1400" dirty="0">
                <a:latin typeface="+mn-lt"/>
              </a:rPr>
              <a:t>Distrito: Yolillal</a:t>
            </a:r>
            <a:endParaRPr lang="es-CR" sz="1400" dirty="0">
              <a:latin typeface="+mn-lt"/>
            </a:endParaRPr>
          </a:p>
          <a:p>
            <a:pPr marL="152400" indent="0" algn="l"/>
            <a:endParaRPr lang="es-ES" sz="1400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	</a:t>
            </a:r>
          </a:p>
          <a:p>
            <a:pPr algn="l"/>
            <a:r>
              <a:rPr lang="es-ES" dirty="0">
                <a:latin typeface="+mn-lt"/>
              </a:rPr>
              <a:t>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 			</a:t>
            </a:r>
          </a:p>
          <a:p>
            <a:pPr algn="l"/>
            <a:r>
              <a:rPr lang="es-ES" dirty="0">
                <a:latin typeface="+mn-lt"/>
              </a:rPr>
              <a:t>					</a:t>
            </a:r>
          </a:p>
          <a:p>
            <a:pPr algn="l"/>
            <a:endParaRPr lang="es-CR" dirty="0">
              <a:latin typeface="+mn-lt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 flipH="1">
            <a:off x="766413" y="1576347"/>
            <a:ext cx="3392160" cy="1608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		</a:t>
            </a:r>
          </a:p>
          <a:p>
            <a:pPr algn="l"/>
            <a:r>
              <a:rPr lang="es-ES" dirty="0">
                <a:latin typeface="+mn-lt"/>
              </a:rPr>
              <a:t>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 			</a:t>
            </a:r>
          </a:p>
          <a:p>
            <a:pPr algn="l"/>
            <a:r>
              <a:rPr lang="es-ES" dirty="0">
                <a:latin typeface="+mn-lt"/>
              </a:rPr>
              <a:t>					</a:t>
            </a:r>
          </a:p>
          <a:p>
            <a:pPr algn="l"/>
            <a:endParaRPr lang="es-CR" dirty="0"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54" y="1753586"/>
            <a:ext cx="3647932" cy="12141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54" y="2967736"/>
            <a:ext cx="3647932" cy="147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84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854" y="87548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Trabajos de Obras CNE 2021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5204295" y="1576347"/>
            <a:ext cx="3589508" cy="1322496"/>
          </a:xfrm>
        </p:spPr>
        <p:txBody>
          <a:bodyPr/>
          <a:lstStyle/>
          <a:p>
            <a:pPr algn="l"/>
            <a:r>
              <a:rPr lang="es-CR" sz="1400" b="1" dirty="0"/>
              <a:t>Contratación N°2021CII-000001-0006500001: Puente colgante San Isidro de </a:t>
            </a:r>
            <a:r>
              <a:rPr lang="es-CR" sz="1400" b="1" dirty="0" err="1"/>
              <a:t>Yolillal</a:t>
            </a:r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 			</a:t>
            </a:r>
          </a:p>
          <a:p>
            <a:pPr algn="l"/>
            <a:r>
              <a:rPr lang="es-ES" dirty="0">
                <a:latin typeface="+mn-lt"/>
              </a:rPr>
              <a:t>					</a:t>
            </a:r>
          </a:p>
          <a:p>
            <a:pPr algn="l"/>
            <a:endParaRPr lang="es-CR" dirty="0">
              <a:latin typeface="+mn-l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340485" y="2906710"/>
            <a:ext cx="2791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Inversión: </a:t>
            </a:r>
            <a:r>
              <a:rPr lang="es-ES" dirty="0">
                <a:solidFill>
                  <a:srgbClr val="434343"/>
                </a:solidFill>
                <a:latin typeface="+mn-lt"/>
                <a:cs typeface="Catamaran Thin"/>
                <a:sym typeface="Catamaran Thin"/>
              </a:rPr>
              <a:t>Ȼ 356.977.308,47</a:t>
            </a:r>
            <a:endParaRPr lang="es-CR" sz="1600" dirty="0">
              <a:solidFill>
                <a:srgbClr val="434343"/>
              </a:solidFill>
              <a:latin typeface="+mn-lt"/>
              <a:cs typeface="Catamaran Thin"/>
              <a:sym typeface="Catamaran Thin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1925F54-5E83-2BF3-17DE-40B58BA92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677" y="1440519"/>
            <a:ext cx="3787702" cy="253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1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158E1-6DBC-E5DF-0490-11C28D67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794" y="1953173"/>
            <a:ext cx="6222411" cy="1237153"/>
          </a:xfrm>
        </p:spPr>
        <p:txBody>
          <a:bodyPr/>
          <a:lstStyle/>
          <a:p>
            <a:pPr algn="ctr"/>
            <a:r>
              <a:rPr lang="es-CR" sz="3600" dirty="0"/>
              <a:t>PROYECTOS 2023</a:t>
            </a:r>
          </a:p>
        </p:txBody>
      </p:sp>
    </p:spTree>
    <p:extLst>
      <p:ext uri="{BB962C8B-B14F-4D97-AF65-F5344CB8AC3E}">
        <p14:creationId xmlns:p14="http://schemas.microsoft.com/office/powerpoint/2010/main" val="114592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905202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Licitación reducida: 2023LD-000012-0021500001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02910" y="1628992"/>
            <a:ext cx="3392160" cy="1482159"/>
          </a:xfrm>
        </p:spPr>
        <p:txBody>
          <a:bodyPr/>
          <a:lstStyle/>
          <a:p>
            <a:pPr algn="just"/>
            <a:r>
              <a:rPr lang="es-ES" dirty="0">
                <a:latin typeface="+mn-lt"/>
              </a:rPr>
              <a:t>       Nombre del proyecto: Rehabilitación de los siguientes caminos: C2-13-006 y C2-13-020, mediante la conformación de cunetas mecanizadas, ampliación de espaldones y conformación de material granular para la superficie de ruedo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698121" y="318968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Ȼ72.048.080,00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98122" y="3940132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San José de Upala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44055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989284" cy="963721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reducida: 2023LD-000012-0021500001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398833" y="1320649"/>
            <a:ext cx="8387814" cy="1014008"/>
          </a:xfrm>
        </p:spPr>
        <p:txBody>
          <a:bodyPr/>
          <a:lstStyle/>
          <a:p>
            <a:pPr marL="495300" indent="-342900" algn="l">
              <a:buFont typeface="+mj-lt"/>
              <a:buAutoNum type="arabicParenR"/>
            </a:pPr>
            <a:r>
              <a:rPr lang="es-CR" sz="1400" dirty="0">
                <a:latin typeface="+mn-lt"/>
              </a:rPr>
              <a:t>Camino C2-13-006: </a:t>
            </a:r>
            <a:r>
              <a:rPr lang="es-CR" sz="1400" dirty="0" err="1">
                <a:latin typeface="+mn-lt"/>
              </a:rPr>
              <a:t>Chimurria</a:t>
            </a:r>
            <a:r>
              <a:rPr lang="es-CR" sz="1400" dirty="0">
                <a:latin typeface="+mn-lt"/>
              </a:rPr>
              <a:t> – Fin de camino El </a:t>
            </a:r>
            <a:r>
              <a:rPr lang="es-CR" sz="1400" dirty="0" err="1">
                <a:latin typeface="+mn-lt"/>
              </a:rPr>
              <a:t>Zocorro</a:t>
            </a:r>
            <a:r>
              <a:rPr lang="es-CR" sz="1400" dirty="0">
                <a:latin typeface="+mn-lt"/>
              </a:rPr>
              <a:t>, Distrito de Yolillal.</a:t>
            </a:r>
          </a:p>
          <a:p>
            <a:pPr marL="495300" indent="-342900" algn="l">
              <a:buFont typeface="+mj-lt"/>
              <a:buAutoNum type="arabicParenR"/>
            </a:pPr>
            <a:r>
              <a:rPr lang="es-CR" sz="1400" dirty="0">
                <a:latin typeface="+mn-lt"/>
              </a:rPr>
              <a:t>Monto del presupuesto: 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Ȼ42.611.760,00.</a:t>
            </a:r>
          </a:p>
          <a:p>
            <a:pPr marL="495300" indent="-342900" algn="l">
              <a:buFont typeface="+mj-lt"/>
              <a:buAutoNum type="arabicParenR"/>
            </a:pPr>
            <a:r>
              <a:rPr lang="es-CR" sz="1400" dirty="0">
                <a:latin typeface="+mn-lt"/>
              </a:rPr>
              <a:t>Se realizó el reacondicionamiento de la plataforma y un bacheo mecanizado con material granular.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6" name="Imagen 5" descr="Una calle de tierra&#10;&#10;Descripción generada automáticamente">
            <a:extLst>
              <a:ext uri="{FF2B5EF4-FFF2-40B4-BE49-F238E27FC236}">
                <a16:creationId xmlns:a16="http://schemas.microsoft.com/office/drawing/2014/main" id="{C7381E29-C3A8-A6E2-2E38-0791B6027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3" y="2334657"/>
            <a:ext cx="3983980" cy="2712940"/>
          </a:xfrm>
          <a:prstGeom prst="rect">
            <a:avLst/>
          </a:prstGeom>
        </p:spPr>
      </p:pic>
      <p:pic>
        <p:nvPicPr>
          <p:cNvPr id="14" name="Imagen 13" descr="Imagen que contiene exterior, pasto, camino, sucio&#10;&#10;Descripción generada automáticamente">
            <a:extLst>
              <a:ext uri="{FF2B5EF4-FFF2-40B4-BE49-F238E27FC236}">
                <a16:creationId xmlns:a16="http://schemas.microsoft.com/office/drawing/2014/main" id="{2516B681-5D17-716E-F533-A421ED22B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187" y="2334658"/>
            <a:ext cx="3983980" cy="271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91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989284" cy="963721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reducida: 2023LD-000012-0021500001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398833" y="1320649"/>
            <a:ext cx="8387814" cy="1014008"/>
          </a:xfrm>
        </p:spPr>
        <p:txBody>
          <a:bodyPr/>
          <a:lstStyle/>
          <a:p>
            <a:pPr marL="495300" indent="-342900" algn="l">
              <a:buFont typeface="+mj-lt"/>
              <a:buAutoNum type="arabicParenR"/>
            </a:pPr>
            <a:r>
              <a:rPr lang="es-CR" sz="1400" dirty="0">
                <a:latin typeface="+mn-lt"/>
              </a:rPr>
              <a:t>Camino C2-13-020: Cinco Esquinas – San Jorge.</a:t>
            </a:r>
          </a:p>
          <a:p>
            <a:pPr marL="495300" indent="-342900" algn="l">
              <a:buFont typeface="+mj-lt"/>
              <a:buAutoNum type="arabicParenR"/>
            </a:pPr>
            <a:r>
              <a:rPr lang="es-CR" sz="1400" dirty="0">
                <a:latin typeface="+mn-lt"/>
              </a:rPr>
              <a:t>Monto del presupuesto: 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Ȼ29.436.320,00.</a:t>
            </a:r>
          </a:p>
          <a:p>
            <a:pPr marL="495300" indent="-342900" algn="l">
              <a:buFont typeface="+mj-lt"/>
              <a:buAutoNum type="arabicParenR"/>
            </a:pPr>
            <a:r>
              <a:rPr lang="es-CR" sz="1400" dirty="0">
                <a:latin typeface="+mn-lt"/>
              </a:rPr>
              <a:t>Se realizó el reacondicionamiento de la plataforma y un bacheo mecanizado con material granular.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5" name="Imagen 4" descr="Una calle de tierra&#10;&#10;Descripción generada automáticamente">
            <a:extLst>
              <a:ext uri="{FF2B5EF4-FFF2-40B4-BE49-F238E27FC236}">
                <a16:creationId xmlns:a16="http://schemas.microsoft.com/office/drawing/2014/main" id="{46CFA9E5-7FED-5A6A-EE44-5082503B4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3" y="2419212"/>
            <a:ext cx="4026022" cy="2650716"/>
          </a:xfrm>
          <a:prstGeom prst="rect">
            <a:avLst/>
          </a:prstGeom>
        </p:spPr>
      </p:pic>
      <p:pic>
        <p:nvPicPr>
          <p:cNvPr id="12" name="Imagen 11" descr="Una carretera con arboles de fondo&#10;&#10;Descripción generada automáticamente">
            <a:extLst>
              <a:ext uri="{FF2B5EF4-FFF2-40B4-BE49-F238E27FC236}">
                <a16:creationId xmlns:a16="http://schemas.microsoft.com/office/drawing/2014/main" id="{CC2DD5C3-0BCB-6DB7-92CC-FA8B6EE1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626" y="2419211"/>
            <a:ext cx="4026021" cy="265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56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905202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Licitación reducida: 2023LD-000013-0021500001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02910" y="1628992"/>
            <a:ext cx="3392160" cy="1482159"/>
          </a:xfrm>
        </p:spPr>
        <p:txBody>
          <a:bodyPr/>
          <a:lstStyle/>
          <a:p>
            <a:pPr algn="just"/>
            <a:r>
              <a:rPr lang="es-ES" dirty="0">
                <a:latin typeface="+mn-lt"/>
              </a:rPr>
              <a:t>       Nombre del proyecto: Rehabilitación de los siguientes caminos: C2-13-048 y C2-13-138, mediante la conformación de cunetas mecanizadas, ampliación de espaldones y conformación de material granular para la superficie de ruedo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698121" y="318968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Ȼ53.532.470,00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98122" y="3940132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Yolillal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037958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1099226" y="496110"/>
            <a:ext cx="5632314" cy="17996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2400" dirty="0">
                <a:latin typeface="+mj-lt"/>
              </a:rPr>
              <a:t>PROCESOS DE CONTRATACIÓN EJECUTADOS EN EL AÑO 2020-2023</a:t>
            </a:r>
            <a:br>
              <a:rPr lang="es-CR" sz="2400" dirty="0">
                <a:latin typeface="+mj-lt"/>
              </a:rPr>
            </a:br>
            <a:r>
              <a:rPr lang="es-CR" sz="2400" dirty="0">
                <a:latin typeface="+mj-lt"/>
              </a:rPr>
              <a:t> GESTIÓN VIAL.</a:t>
            </a:r>
            <a:endParaRPr sz="2400" dirty="0">
              <a:latin typeface="+mj-lt"/>
            </a:endParaRPr>
          </a:p>
        </p:txBody>
      </p:sp>
      <p:sp>
        <p:nvSpPr>
          <p:cNvPr id="167" name="Google Shape;167;p27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rgbClr val="CFC3AC">
              <a:alpha val="58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27" name="image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0" y="496110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362085" y="2571750"/>
            <a:ext cx="34241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989284" cy="963721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reducida: 2023LD-000013-0021500001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398833" y="1320649"/>
            <a:ext cx="8387814" cy="1014008"/>
          </a:xfrm>
        </p:spPr>
        <p:txBody>
          <a:bodyPr/>
          <a:lstStyle/>
          <a:p>
            <a:pPr marL="495300" indent="-342900" algn="l">
              <a:buFont typeface="+mj-lt"/>
              <a:buAutoNum type="arabicParenR"/>
            </a:pPr>
            <a:r>
              <a:rPr lang="es-CR" sz="1400" dirty="0">
                <a:latin typeface="+mn-lt"/>
              </a:rPr>
              <a:t>Camino C2-13-048: Villa Clarín.</a:t>
            </a:r>
          </a:p>
          <a:p>
            <a:pPr marL="495300" indent="-342900" algn="l">
              <a:buFont typeface="+mj-lt"/>
              <a:buAutoNum type="arabicParenR"/>
            </a:pPr>
            <a:r>
              <a:rPr lang="es-CR" sz="1400" dirty="0">
                <a:latin typeface="+mn-lt"/>
              </a:rPr>
              <a:t>Monto del presupuesto: 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Ȼ46.090.370,00.</a:t>
            </a:r>
          </a:p>
          <a:p>
            <a:pPr marL="495300" indent="-342900" algn="l">
              <a:buFont typeface="+mj-lt"/>
              <a:buAutoNum type="arabicParenR"/>
            </a:pPr>
            <a:r>
              <a:rPr lang="es-CR" sz="1400" dirty="0">
                <a:latin typeface="+mn-lt"/>
              </a:rPr>
              <a:t>Se realizó el reacondicionamiento de la plataforma y un bacheo mecanizado con material granular.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6" name="Imagen 5" descr="Tractor en un camino de tierra&#10;&#10;Descripción generada automáticamente con confianza media">
            <a:extLst>
              <a:ext uri="{FF2B5EF4-FFF2-40B4-BE49-F238E27FC236}">
                <a16:creationId xmlns:a16="http://schemas.microsoft.com/office/drawing/2014/main" id="{69350A22-D3F9-F2D4-09AA-016489982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2" y="2419211"/>
            <a:ext cx="3994492" cy="2571750"/>
          </a:xfrm>
          <a:prstGeom prst="rect">
            <a:avLst/>
          </a:prstGeom>
        </p:spPr>
      </p:pic>
      <p:pic>
        <p:nvPicPr>
          <p:cNvPr id="13" name="Imagen 12" descr="Un camino de tierra&#10;&#10;Descripción generada automáticamente">
            <a:extLst>
              <a:ext uri="{FF2B5EF4-FFF2-40B4-BE49-F238E27FC236}">
                <a16:creationId xmlns:a16="http://schemas.microsoft.com/office/drawing/2014/main" id="{99EDEA06-5153-CA9C-0758-BB88560B1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678" y="2419211"/>
            <a:ext cx="3994493" cy="25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78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989284" cy="963721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reducida: 2023LD-000013-0021500001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398833" y="1320649"/>
            <a:ext cx="8387814" cy="1014008"/>
          </a:xfrm>
        </p:spPr>
        <p:txBody>
          <a:bodyPr/>
          <a:lstStyle/>
          <a:p>
            <a:pPr marL="495300" indent="-342900" algn="l">
              <a:buFont typeface="+mj-lt"/>
              <a:buAutoNum type="arabicParenR"/>
            </a:pPr>
            <a:r>
              <a:rPr lang="es-CR" sz="1400" dirty="0">
                <a:latin typeface="+mn-lt"/>
              </a:rPr>
              <a:t>Camino C2-13-138: San Antonio – Nazareth..</a:t>
            </a:r>
          </a:p>
          <a:p>
            <a:pPr marL="495300" indent="-342900" algn="l">
              <a:buFont typeface="+mj-lt"/>
              <a:buAutoNum type="arabicParenR"/>
            </a:pPr>
            <a:r>
              <a:rPr lang="es-CR" sz="1400" dirty="0">
                <a:latin typeface="+mn-lt"/>
              </a:rPr>
              <a:t>Monto del presupuesto: 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Ȼ7.442.100,00.</a:t>
            </a:r>
          </a:p>
          <a:p>
            <a:pPr marL="495300" indent="-342900" algn="l">
              <a:buFont typeface="+mj-lt"/>
              <a:buAutoNum type="arabicParenR"/>
            </a:pPr>
            <a:r>
              <a:rPr lang="es-CR" sz="1400" dirty="0">
                <a:latin typeface="+mn-lt"/>
              </a:rPr>
              <a:t>Se realizó el reacondicionamiento de la plataforma y un bacheo mecanizado con material granular.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5" name="Imagen 4" descr="Vista de calle con pasto y árboles&#10;&#10;Descripción generada automáticamente">
            <a:extLst>
              <a:ext uri="{FF2B5EF4-FFF2-40B4-BE49-F238E27FC236}">
                <a16:creationId xmlns:a16="http://schemas.microsoft.com/office/drawing/2014/main" id="{8E960652-315F-B3BC-1730-A5BC66E6F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3" y="2334657"/>
            <a:ext cx="4057553" cy="2715009"/>
          </a:xfrm>
          <a:prstGeom prst="rect">
            <a:avLst/>
          </a:prstGeom>
        </p:spPr>
      </p:pic>
      <p:pic>
        <p:nvPicPr>
          <p:cNvPr id="12" name="Imagen 11" descr="Una planta en una calle&#10;&#10;Descripción generada automáticamente con confianza media">
            <a:extLst>
              <a:ext uri="{FF2B5EF4-FFF2-40B4-BE49-F238E27FC236}">
                <a16:creationId xmlns:a16="http://schemas.microsoft.com/office/drawing/2014/main" id="{36535096-D663-DAD2-5227-1D4D85077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615" y="2334656"/>
            <a:ext cx="4057552" cy="271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4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3131" y="1473421"/>
            <a:ext cx="6337738" cy="2196657"/>
          </a:xfrm>
        </p:spPr>
        <p:txBody>
          <a:bodyPr/>
          <a:lstStyle/>
          <a:p>
            <a:pPr algn="ctr"/>
            <a:r>
              <a:rPr lang="es-CR" sz="4000" dirty="0">
                <a:latin typeface="+mn-lt"/>
              </a:rPr>
              <a:t>Trabajos con maquinaria municipal 2023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036012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5"/>
            <a:ext cx="4989284" cy="723276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Trabajos con maquinaria municipal 2023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398834" y="1119404"/>
            <a:ext cx="8346332" cy="3751719"/>
          </a:xfrm>
        </p:spPr>
        <p:txBody>
          <a:bodyPr/>
          <a:lstStyle/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Camino C2-13-190: Cuadrantes San Isidro, distrito de Yolillal.</a:t>
            </a:r>
            <a:endParaRPr lang="es-ES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ES" sz="1400" dirty="0">
                <a:latin typeface="Arial" panose="020B0604020202020204" pitchFamily="34" charset="0"/>
                <a:ea typeface="Arial" panose="020B0604020202020204" pitchFamily="34" charset="0"/>
              </a:rPr>
              <a:t>Monto del presupuesto: </a:t>
            </a:r>
            <a:r>
              <a:rPr lang="es-ES" sz="1400" dirty="0">
                <a:latin typeface="+mn-lt"/>
              </a:rPr>
              <a:t>Ȼ7.712.000,00.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ES" sz="1400" dirty="0">
                <a:latin typeface="Arial" panose="020B0604020202020204" pitchFamily="34" charset="0"/>
              </a:rPr>
              <a:t>Reacondicionamiento de la plataforma, colocación, conformación y compactación de material.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ES" sz="1400" dirty="0">
                <a:latin typeface="Arial" panose="020B0604020202020204" pitchFamily="34" charset="0"/>
              </a:rPr>
              <a:t>Colocación de alcantarillas.</a:t>
            </a:r>
            <a:endParaRPr lang="es-CR" sz="1400" dirty="0">
              <a:latin typeface="Arial" panose="020B0604020202020204" pitchFamily="34" charset="0"/>
            </a:endParaRPr>
          </a:p>
          <a:p>
            <a:pPr marL="152400" indent="0" algn="just">
              <a:lnSpc>
                <a:spcPct val="150000"/>
              </a:lnSpc>
            </a:pPr>
            <a:endParaRPr lang="es-ES" sz="1400" dirty="0">
              <a:latin typeface="+mn-lt"/>
            </a:endParaRP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endParaRPr lang="es-CR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52400" indent="0" algn="l"/>
            <a:endParaRPr lang="es-CR" sz="1400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729E06-1F0D-3777-66EC-0BC5989B69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4" y="2571750"/>
            <a:ext cx="4005000" cy="2423126"/>
          </a:xfrm>
          <a:prstGeom prst="rect">
            <a:avLst/>
          </a:prstGeom>
          <a:noFill/>
        </p:spPr>
      </p:pic>
      <p:pic>
        <p:nvPicPr>
          <p:cNvPr id="5" name="Imagen 4" descr="Un conjunto de árboles&#10;&#10;Descripción generada automáticamente con confianza baja">
            <a:extLst>
              <a:ext uri="{FF2B5EF4-FFF2-40B4-BE49-F238E27FC236}">
                <a16:creationId xmlns:a16="http://schemas.microsoft.com/office/drawing/2014/main" id="{2D070707-5650-339A-EA5D-674B91E154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67" y="2571751"/>
            <a:ext cx="4004999" cy="2423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4697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5"/>
            <a:ext cx="4989284" cy="723276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Trabajos con maquinaria municipal 2023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398834" y="1119404"/>
            <a:ext cx="8346332" cy="3751719"/>
          </a:xfrm>
        </p:spPr>
        <p:txBody>
          <a:bodyPr/>
          <a:lstStyle/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Camino C2-13-190 y C2-13-490: San Martin.</a:t>
            </a:r>
            <a:endParaRPr lang="es-ES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ES" sz="1400" dirty="0">
                <a:latin typeface="Arial" panose="020B0604020202020204" pitchFamily="34" charset="0"/>
                <a:ea typeface="Arial" panose="020B0604020202020204" pitchFamily="34" charset="0"/>
              </a:rPr>
              <a:t>Monto del presupuesto: </a:t>
            </a:r>
            <a:r>
              <a:rPr lang="es-ES" sz="1400" dirty="0">
                <a:latin typeface="+mn-lt"/>
              </a:rPr>
              <a:t>Ȼ49.002.604,00.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ES" sz="1400" dirty="0">
                <a:latin typeface="Arial" panose="020B0604020202020204" pitchFamily="34" charset="0"/>
              </a:rPr>
              <a:t>Reacondicionamiento de la plataforma, colocación, conformación y compactación de material.</a:t>
            </a:r>
          </a:p>
          <a:p>
            <a:pPr marL="152400" indent="0" algn="just">
              <a:lnSpc>
                <a:spcPct val="150000"/>
              </a:lnSpc>
            </a:pPr>
            <a:endParaRPr lang="es-CR" sz="1400" dirty="0">
              <a:latin typeface="Arial" panose="020B0604020202020204" pitchFamily="34" charset="0"/>
            </a:endParaRPr>
          </a:p>
          <a:p>
            <a:pPr marL="152400" indent="0" algn="just">
              <a:lnSpc>
                <a:spcPct val="150000"/>
              </a:lnSpc>
            </a:pPr>
            <a:endParaRPr lang="es-ES" sz="1400" dirty="0">
              <a:latin typeface="+mn-lt"/>
            </a:endParaRP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endParaRPr lang="es-CR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52400" indent="0" algn="l"/>
            <a:endParaRPr lang="es-CR" sz="1400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n 11" descr="Un par de personas caminando en un camino de tierra&#10;&#10;Descripción generada automáticamente con confianza media">
            <a:extLst>
              <a:ext uri="{FF2B5EF4-FFF2-40B4-BE49-F238E27FC236}">
                <a16:creationId xmlns:a16="http://schemas.microsoft.com/office/drawing/2014/main" id="{987B35FF-AE00-7D46-42A0-21F63EB34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4" y="2270235"/>
            <a:ext cx="3983980" cy="2724642"/>
          </a:xfrm>
          <a:prstGeom prst="rect">
            <a:avLst/>
          </a:prstGeom>
        </p:spPr>
      </p:pic>
      <p:pic>
        <p:nvPicPr>
          <p:cNvPr id="14" name="Imagen 13" descr="Un par de personas de pie sobre superficie terrosa&#10;&#10;Descripción generada automáticamente con confianza baja">
            <a:extLst>
              <a:ext uri="{FF2B5EF4-FFF2-40B4-BE49-F238E27FC236}">
                <a16:creationId xmlns:a16="http://schemas.microsoft.com/office/drawing/2014/main" id="{4A16D6FA-6905-B4F9-8B7F-D1B7F8C5C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186" y="2270235"/>
            <a:ext cx="3983980" cy="274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3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D2FEC-7B90-EF6D-F846-43584498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663" y="1768311"/>
            <a:ext cx="5980673" cy="1606877"/>
          </a:xfrm>
        </p:spPr>
        <p:txBody>
          <a:bodyPr/>
          <a:lstStyle/>
          <a:p>
            <a:pPr algn="ctr"/>
            <a:r>
              <a:rPr lang="es-CR" dirty="0"/>
              <a:t>Información adicional</a:t>
            </a:r>
          </a:p>
        </p:txBody>
      </p:sp>
    </p:spTree>
    <p:extLst>
      <p:ext uri="{BB962C8B-B14F-4D97-AF65-F5344CB8AC3E}">
        <p14:creationId xmlns:p14="http://schemas.microsoft.com/office/powerpoint/2010/main" val="4255366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9632" y="307751"/>
            <a:ext cx="7984733" cy="963721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</a:t>
            </a:r>
            <a:r>
              <a:rPr lang="es-CR" dirty="0">
                <a:solidFill>
                  <a:srgbClr val="434343"/>
                </a:solidFill>
                <a:latin typeface="Arial"/>
              </a:rPr>
              <a:t>menor</a:t>
            </a:r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: 2023LE-000003-0021500001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CDB1A735-015A-DAF5-0842-2F0B99F1ACB7}"/>
              </a:ext>
            </a:extLst>
          </p:cNvPr>
          <p:cNvSpPr txBox="1">
            <a:spLocks/>
          </p:cNvSpPr>
          <p:nvPr/>
        </p:nvSpPr>
        <p:spPr>
          <a:xfrm flipH="1">
            <a:off x="398833" y="1013993"/>
            <a:ext cx="8346332" cy="392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Extracción de 37.000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de material de río.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Trituración de 15.000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de material de 3 pulgadas.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Trituración de 15.000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de material de 1 ½ pulgadas.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7000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quedaría en material bruto.</a:t>
            </a:r>
            <a:r>
              <a:rPr lang="es-CR" sz="1400" baseline="30000" dirty="0">
                <a:latin typeface="+mn-lt"/>
              </a:rPr>
              <a:t> 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ES" sz="1400" dirty="0">
                <a:latin typeface="+mn-lt"/>
              </a:rPr>
              <a:t>Monto del presupuesto: Ȼ213.052.400 colones.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La maquinaria municipal está interviniendo caminos gracias al alquiler de quebradores portátiles, los cuales están triturando material. </a:t>
            </a:r>
          </a:p>
          <a:p>
            <a:pPr marL="152400" indent="0" algn="just">
              <a:lnSpc>
                <a:spcPct val="200000"/>
              </a:lnSpc>
            </a:pPr>
            <a:endParaRPr lang="es-CR" sz="1400" dirty="0">
              <a:latin typeface="+mn-lt"/>
            </a:endParaRPr>
          </a:p>
          <a:p>
            <a:pPr marL="152400" indent="0" algn="just"/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008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9632" y="307752"/>
            <a:ext cx="7984733" cy="621112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</a:t>
            </a:r>
            <a:r>
              <a:rPr lang="es-CR" dirty="0">
                <a:solidFill>
                  <a:srgbClr val="434343"/>
                </a:solidFill>
                <a:latin typeface="Arial"/>
              </a:rPr>
              <a:t>menor</a:t>
            </a:r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: 2023LE-000003-0021500001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CDB1A735-015A-DAF5-0842-2F0B99F1ACB7}"/>
              </a:ext>
            </a:extLst>
          </p:cNvPr>
          <p:cNvSpPr txBox="1">
            <a:spLocks/>
          </p:cNvSpPr>
          <p:nvPr/>
        </p:nvSpPr>
        <p:spPr>
          <a:xfrm flipH="1">
            <a:off x="398833" y="1013993"/>
            <a:ext cx="8346332" cy="392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152400" indent="0" algn="just">
              <a:lnSpc>
                <a:spcPct val="200000"/>
              </a:lnSpc>
            </a:pPr>
            <a:endParaRPr lang="es-CR" sz="1400" dirty="0">
              <a:latin typeface="+mn-lt"/>
            </a:endParaRPr>
          </a:p>
          <a:p>
            <a:pPr marL="152400" indent="0" algn="just"/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</p:txBody>
      </p:sp>
      <p:pic>
        <p:nvPicPr>
          <p:cNvPr id="4" name="Imagen 3" descr="Una montaña de arena&#10;&#10;Descripción generada automáticamente">
            <a:extLst>
              <a:ext uri="{FF2B5EF4-FFF2-40B4-BE49-F238E27FC236}">
                <a16:creationId xmlns:a16="http://schemas.microsoft.com/office/drawing/2014/main" id="{234E3955-BD72-A3E2-C3F0-C3C245181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2" y="1013994"/>
            <a:ext cx="4173168" cy="1971668"/>
          </a:xfrm>
          <a:prstGeom prst="rect">
            <a:avLst/>
          </a:prstGeom>
        </p:spPr>
      </p:pic>
      <p:pic>
        <p:nvPicPr>
          <p:cNvPr id="11" name="Imagen 10" descr="Una montaña de arena&#10;&#10;Descripción generada automáticamente">
            <a:extLst>
              <a:ext uri="{FF2B5EF4-FFF2-40B4-BE49-F238E27FC236}">
                <a16:creationId xmlns:a16="http://schemas.microsoft.com/office/drawing/2014/main" id="{B10E7E9F-A591-86D5-1759-0DF7B106C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190" y="1013994"/>
            <a:ext cx="4173168" cy="1971666"/>
          </a:xfrm>
          <a:prstGeom prst="rect">
            <a:avLst/>
          </a:prstGeom>
        </p:spPr>
      </p:pic>
      <p:pic>
        <p:nvPicPr>
          <p:cNvPr id="13" name="Imagen 12" descr="Un barco en el agua&#10;&#10;Descripción generada automáticamente con confianza media">
            <a:extLst>
              <a:ext uri="{FF2B5EF4-FFF2-40B4-BE49-F238E27FC236}">
                <a16:creationId xmlns:a16="http://schemas.microsoft.com/office/drawing/2014/main" id="{38A30944-61FD-4731-297D-622586C97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32" y="3070791"/>
            <a:ext cx="4173168" cy="1954198"/>
          </a:xfrm>
          <a:prstGeom prst="rect">
            <a:avLst/>
          </a:prstGeom>
        </p:spPr>
      </p:pic>
      <p:pic>
        <p:nvPicPr>
          <p:cNvPr id="15" name="Imagen 14" descr="Una camioneta en el desierto&#10;&#10;Descripción generada automáticamente">
            <a:extLst>
              <a:ext uri="{FF2B5EF4-FFF2-40B4-BE49-F238E27FC236}">
                <a16:creationId xmlns:a16="http://schemas.microsoft.com/office/drawing/2014/main" id="{988DCFCA-0E44-64C3-6AC9-1287B9D16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191" y="3070792"/>
            <a:ext cx="4173168" cy="195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9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46709-168D-A3DF-F519-B7005A36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000" y="581137"/>
            <a:ext cx="3498000" cy="896700"/>
          </a:xfrm>
        </p:spPr>
        <p:txBody>
          <a:bodyPr/>
          <a:lstStyle/>
          <a:p>
            <a:pPr algn="ctr"/>
            <a:r>
              <a:rPr lang="es-CR" dirty="0"/>
              <a:t>Concesiones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447145-2E01-9662-683C-ADC1B3FEE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070070" y="1537615"/>
            <a:ext cx="7003859" cy="3272838"/>
          </a:xfrm>
        </p:spPr>
        <p:txBody>
          <a:bodyPr/>
          <a:lstStyle/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cuenta con una concesión temporal en La Chepa en San José de Upala.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está tramitando la obtención de una concesión permanente en Canalete.</a:t>
            </a:r>
          </a:p>
        </p:txBody>
      </p:sp>
    </p:spTree>
    <p:extLst>
      <p:ext uri="{BB962C8B-B14F-4D97-AF65-F5344CB8AC3E}">
        <p14:creationId xmlns:p14="http://schemas.microsoft.com/office/powerpoint/2010/main" val="2508414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46709-168D-A3DF-F519-B7005A36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3857" y="486543"/>
            <a:ext cx="4576283" cy="896700"/>
          </a:xfrm>
        </p:spPr>
        <p:txBody>
          <a:bodyPr/>
          <a:lstStyle/>
          <a:p>
            <a:pPr algn="ctr"/>
            <a:r>
              <a:rPr lang="es-CR" dirty="0"/>
              <a:t>Compra de maquinaria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447145-2E01-9662-683C-ADC1B3FEE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070070" y="1537615"/>
            <a:ext cx="7003859" cy="3272838"/>
          </a:xfrm>
        </p:spPr>
        <p:txBody>
          <a:bodyPr/>
          <a:lstStyle/>
          <a:p>
            <a:pPr marL="152400" indent="0" algn="just">
              <a:lnSpc>
                <a:spcPct val="150000"/>
              </a:lnSpc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va a comprar: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2 quebradores portátiles (1 primario y 1 secundario).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4 vagonetas.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lowboy</a:t>
            </a: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1 cargador.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1 excavadora de 30 toneladas.</a:t>
            </a:r>
          </a:p>
          <a:p>
            <a:pPr marL="152400" indent="0" algn="just">
              <a:lnSpc>
                <a:spcPct val="150000"/>
              </a:lnSpc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cuenta con un préstamo de 2000 millones para adquirir esta maquinaria.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9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2019 ejecutadas en el año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ES" dirty="0">
                <a:latin typeface="+mn-lt"/>
              </a:rPr>
              <a:t>Bacheo Camino C2-13-133, Campo Verde San Francisco.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Ȼ14.023.200,00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9" y="335214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YOLILLAL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025" name="Picture 1" descr="e5cbc7d9-d72f-4ed6-955c-a6fe6e1b234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4" y="1508803"/>
            <a:ext cx="3657600" cy="147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027" name="Picture 3" descr="6a24511a-0e45-4f80-b015-c14d846ab5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4" y="3058686"/>
            <a:ext cx="3657600" cy="163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8492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2798" y="257626"/>
            <a:ext cx="5510564" cy="929620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Inversión Municipal 2020-2023</a:t>
            </a:r>
            <a:br>
              <a:rPr lang="es-CR" dirty="0">
                <a:latin typeface="+mn-lt"/>
                <a:ea typeface="Times New Roman" panose="02020603050405020304" pitchFamily="18" charset="0"/>
              </a:rPr>
            </a:br>
            <a:endParaRPr lang="es-CR" dirty="0">
              <a:latin typeface="+mn-lt"/>
            </a:endParaRP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D22126C7-7E85-D199-AF0C-6E5B372394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52407" y="1201995"/>
            <a:ext cx="5439185" cy="1939412"/>
          </a:xfrm>
        </p:spPr>
        <p:txBody>
          <a:bodyPr/>
          <a:lstStyle/>
          <a:p>
            <a:r>
              <a:rPr lang="es-CR" sz="2800" b="0" i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 distrito de </a:t>
            </a:r>
            <a:r>
              <a:rPr lang="es-CR" sz="2800" i="1" u="sng" dirty="0" err="1">
                <a:solidFill>
                  <a:srgbClr val="000000"/>
                </a:solidFill>
                <a:latin typeface="Arial" panose="020B0604020202020204" pitchFamily="34" charset="0"/>
              </a:rPr>
              <a:t>Yolillal</a:t>
            </a:r>
            <a:r>
              <a:rPr lang="es-CR" sz="2800" i="1" u="sng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CR" sz="2800" b="0" i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obtuvo una inversión de:  </a:t>
            </a:r>
          </a:p>
          <a:p>
            <a:endParaRPr lang="es-CR" sz="2800" i="1" u="sng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CR" sz="2800" b="0" i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₡</a:t>
            </a:r>
            <a:r>
              <a:rPr lang="es-CR" sz="2800" i="1" u="sng" dirty="0">
                <a:solidFill>
                  <a:srgbClr val="000000"/>
                </a:solidFill>
                <a:latin typeface="Arial" panose="020B0604020202020204" pitchFamily="34" charset="0"/>
              </a:rPr>
              <a:t>813.365.401,3 colones</a:t>
            </a:r>
            <a:endParaRPr lang="es-CR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901E42B-D8AE-B482-C40C-B0BA5AF0A4B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05" y="3683282"/>
            <a:ext cx="1599972" cy="1153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931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42E882B-851E-5A52-6E58-EF16D990A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18316"/>
            <a:ext cx="7977035" cy="8509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b="1" dirty="0" err="1">
                <a:latin typeface="+mn-lt"/>
                <a:sym typeface="Livvic"/>
              </a:rPr>
              <a:t>Proyectos</a:t>
            </a:r>
            <a:r>
              <a:rPr lang="en-US" b="1" dirty="0">
                <a:latin typeface="+mn-lt"/>
                <a:sym typeface="Livvic"/>
              </a:rPr>
              <a:t> </a:t>
            </a:r>
            <a:r>
              <a:rPr lang="en-US" b="1" dirty="0" err="1">
                <a:latin typeface="+mn-lt"/>
                <a:sym typeface="Livvic"/>
              </a:rPr>
              <a:t>Planificados</a:t>
            </a:r>
            <a:r>
              <a:rPr lang="en-US" b="1" dirty="0">
                <a:latin typeface="+mn-lt"/>
                <a:sym typeface="Livvic"/>
              </a:rPr>
              <a:t> para 2024</a:t>
            </a:r>
          </a:p>
        </p:txBody>
      </p:sp>
      <p:pic>
        <p:nvPicPr>
          <p:cNvPr id="2" name="image1.jpeg">
            <a:extLst>
              <a:ext uri="{FF2B5EF4-FFF2-40B4-BE49-F238E27FC236}">
                <a16:creationId xmlns:a16="http://schemas.microsoft.com/office/drawing/2014/main" id="{02781CD4-A77B-7CE3-E53D-E2CF626F7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12D2F683-C0CE-3B3C-9BF8-10BB6C0E4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5880" y="1370012"/>
            <a:ext cx="7572239" cy="3380663"/>
          </a:xfrm>
        </p:spPr>
      </p:pic>
    </p:spTree>
    <p:extLst>
      <p:ext uri="{BB962C8B-B14F-4D97-AF65-F5344CB8AC3E}">
        <p14:creationId xmlns:p14="http://schemas.microsoft.com/office/powerpoint/2010/main" val="475519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86F3EA4-9244-4816-A765-7566B410F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0219" y="995614"/>
            <a:ext cx="4592400" cy="1782300"/>
          </a:xfrm>
        </p:spPr>
        <p:txBody>
          <a:bodyPr/>
          <a:lstStyle/>
          <a:p>
            <a:r>
              <a:rPr lang="es-CR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Gracias por su atención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F9825EE-4C7F-4AC7-B96C-E66184C66B3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512" y="3087403"/>
            <a:ext cx="1723972" cy="1590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410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2021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CR" dirty="0">
                <a:latin typeface="+mn-lt"/>
              </a:rPr>
              <a:t>Camino C2-13-131 (ENT.N.138) SAN GABRIEL, EBAIS - FIN DE CAMINO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Ȼ27.893.140,00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9" y="335214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YOLILLAL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55869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140848D-6E38-117D-77BB-EE6109558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81" y="1625039"/>
            <a:ext cx="3804237" cy="2262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234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188457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2021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MX" dirty="0">
                <a:latin typeface="+mn-lt"/>
              </a:rPr>
              <a:t>Asfaltado San Isidro de </a:t>
            </a:r>
            <a:r>
              <a:rPr lang="es-MX" dirty="0" err="1">
                <a:latin typeface="+mn-lt"/>
              </a:rPr>
              <a:t>Yolillal</a:t>
            </a:r>
            <a:r>
              <a:rPr lang="es-MX" dirty="0">
                <a:latin typeface="+mn-lt"/>
              </a:rPr>
              <a:t>, camino C-2-13-006.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Ȼ83.500.000,00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9" y="335214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YOLILLAL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55869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6" name="Imagen 5" descr="Personas paradas junto a una carretera&#10;&#10;Descripción generada automáticamente">
            <a:extLst>
              <a:ext uri="{FF2B5EF4-FFF2-40B4-BE49-F238E27FC236}">
                <a16:creationId xmlns:a16="http://schemas.microsoft.com/office/drawing/2014/main" id="{43C5E2E8-29F9-EF3D-F6F8-4DE666F39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4" y="1385081"/>
            <a:ext cx="3967480" cy="1671637"/>
          </a:xfrm>
          <a:prstGeom prst="rect">
            <a:avLst/>
          </a:prstGeom>
        </p:spPr>
      </p:pic>
      <p:pic>
        <p:nvPicPr>
          <p:cNvPr id="8" name="Imagen 7" descr="Una carretera con arboles a los lados&#10;&#10;Descripción generada automáticamente">
            <a:extLst>
              <a:ext uri="{FF2B5EF4-FFF2-40B4-BE49-F238E27FC236}">
                <a16:creationId xmlns:a16="http://schemas.microsoft.com/office/drawing/2014/main" id="{A3B6FDD7-10C4-DCD3-926C-EA5A49719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35" y="3208274"/>
            <a:ext cx="3967480" cy="166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4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2021 ejecutadas en el año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7" y="1410441"/>
            <a:ext cx="4046707" cy="998221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ES" dirty="0">
                <a:latin typeface="+mn-lt"/>
              </a:rPr>
              <a:t>Rehabilitacion del Camino C2-13-129, mediante la conformación de cunetas, conformación de la superficie de ruedo en (Ent.C.131) San Jorge Bar la piedra, El Jobo.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Ȼ30.910.722,395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7" y="3367919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YOLILLAL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8194" name="Picture 2" descr="301a778b-7f57-4012-9194-5d253bd18d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90" y="1560690"/>
            <a:ext cx="4118295" cy="149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734bd057-11af-456c-90a7-19826dd9c4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89" y="3058686"/>
            <a:ext cx="4118295" cy="164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996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6" y="1410441"/>
            <a:ext cx="4046707" cy="1220513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Rehabilitacion del Camino C2-13-126, mediante la conformación de cunetas, conformación de la superficie de ruedo en Cinco esquinas – Monte Cristo.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61227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Ȼ13.969.793,81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3" y="340437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YOLILLAL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75" y="1560690"/>
            <a:ext cx="3793619" cy="156277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75" y="3155476"/>
            <a:ext cx="3793618" cy="129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45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6" y="1410441"/>
            <a:ext cx="4046707" cy="1220513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Rehabilitacion del Camino C2-13-138, mediante la conformación de cunetas, conformación de la superficie de ruedo en San Antonio – Nazaret.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61227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Ȼ23.353.445,96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345486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YOLILLAL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21" y="1501073"/>
            <a:ext cx="3832696" cy="184153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21" y="3355626"/>
            <a:ext cx="3832696" cy="126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44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6" y="1410441"/>
            <a:ext cx="4046707" cy="1220513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Rehabilitacion del Camino C2-13-136, mediante la conformación de cunetas, conformación de la superficie de ruedo en Ent.C.19 – La </a:t>
            </a:r>
            <a:r>
              <a:rPr lang="es-ES" dirty="0" err="1">
                <a:latin typeface="+mn-lt"/>
              </a:rPr>
              <a:t>Cirlanda</a:t>
            </a:r>
            <a:r>
              <a:rPr lang="es-ES" dirty="0">
                <a:latin typeface="+mn-lt"/>
              </a:rPr>
              <a:t>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61227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Ȼ47.964.290,34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3399683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YOLILLAL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38" y="1329504"/>
            <a:ext cx="3720657" cy="172918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38" y="3077362"/>
            <a:ext cx="3720657" cy="158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60732"/>
      </p:ext>
    </p:extLst>
  </p:cSld>
  <p:clrMapOvr>
    <a:masterClrMapping/>
  </p:clrMapOvr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908269"/>
      </a:accent1>
      <a:accent2>
        <a:srgbClr val="212121"/>
      </a:accent2>
      <a:accent3>
        <a:srgbClr val="CFC3AC"/>
      </a:accent3>
      <a:accent4>
        <a:srgbClr val="976E26"/>
      </a:accent4>
      <a:accent5>
        <a:srgbClr val="927D59"/>
      </a:accent5>
      <a:accent6>
        <a:srgbClr val="584F3E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5843</TotalTime>
  <Words>965</Words>
  <Application>Microsoft Office PowerPoint</Application>
  <PresentationFormat>Presentación en pantalla (16:9)</PresentationFormat>
  <Paragraphs>160</Paragraphs>
  <Slides>32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32</vt:i4>
      </vt:variant>
    </vt:vector>
  </HeadingPairs>
  <TitlesOfParts>
    <vt:vector size="40" baseType="lpstr">
      <vt:lpstr>Arial</vt:lpstr>
      <vt:lpstr>Livvic</vt:lpstr>
      <vt:lpstr>Calibri</vt:lpstr>
      <vt:lpstr>Catamaran Thin</vt:lpstr>
      <vt:lpstr>Wingdings</vt:lpstr>
      <vt:lpstr>Calibri Light</vt:lpstr>
      <vt:lpstr>Engineering Project Proposal by Slidesgo</vt:lpstr>
      <vt:lpstr>Tema de Office</vt:lpstr>
      <vt:lpstr>Intervenciones de Departamento de Gestión Vial en el distrito de Yolillal  2020-2023.  </vt:lpstr>
      <vt:lpstr>PROCESOS DE CONTRATACIÓN EJECUTADOS EN EL AÑO 2020-2023  GESTIÓN VIAL.</vt:lpstr>
      <vt:lpstr>Contrataciones 2019 ejecutadas en el año 2022</vt:lpstr>
      <vt:lpstr>Contrataciones 2021</vt:lpstr>
      <vt:lpstr>Contrataciones 2021</vt:lpstr>
      <vt:lpstr>Contrataciones 2021 ejecutadas en el año 2022</vt:lpstr>
      <vt:lpstr>Contrataciones 2022</vt:lpstr>
      <vt:lpstr>Contrataciones 2022</vt:lpstr>
      <vt:lpstr>Contrataciones 2022</vt:lpstr>
      <vt:lpstr>Contrataciones 2022</vt:lpstr>
      <vt:lpstr>Contrataciones 2022</vt:lpstr>
      <vt:lpstr>Contrataciones 2022 realizada en el 2023</vt:lpstr>
      <vt:lpstr>Proyectos con Maquinaria Municipal año 2022</vt:lpstr>
      <vt:lpstr>Trabajos de Obras CNE 2021</vt:lpstr>
      <vt:lpstr>PROYECTOS 2023</vt:lpstr>
      <vt:lpstr>Licitación reducida: 2023LD-000012-0021500001</vt:lpstr>
      <vt:lpstr>Licitación reducida: 2023LD-000012-0021500001</vt:lpstr>
      <vt:lpstr>Licitación reducida: 2023LD-000012-0021500001</vt:lpstr>
      <vt:lpstr>Licitación reducida: 2023LD-000013-0021500001</vt:lpstr>
      <vt:lpstr>Licitación reducida: 2023LD-000013-0021500001</vt:lpstr>
      <vt:lpstr>Licitación reducida: 2023LD-000013-0021500001</vt:lpstr>
      <vt:lpstr>Trabajos con maquinaria municipal 2023</vt:lpstr>
      <vt:lpstr>Trabajos con maquinaria municipal 2023</vt:lpstr>
      <vt:lpstr>Trabajos con maquinaria municipal 2023</vt:lpstr>
      <vt:lpstr>Información adicional</vt:lpstr>
      <vt:lpstr>Licitación menor: 2023LE-000003-0021500001</vt:lpstr>
      <vt:lpstr>Licitación menor: 2023LE-000003-0021500001</vt:lpstr>
      <vt:lpstr>Concesiones</vt:lpstr>
      <vt:lpstr>Compra de maquinaria</vt:lpstr>
      <vt:lpstr>Inversión Municipal 2020-2023 </vt:lpstr>
      <vt:lpstr>Proyectos Planificados para 2024</vt:lpstr>
      <vt:lpstr>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Vial Quinquenal Básico de Conservación y Desarrollo Periodo 2021-2025</dc:title>
  <dc:creator>GEOGRAFIA</dc:creator>
  <cp:lastModifiedBy>Herberth Ugalde Vargas</cp:lastModifiedBy>
  <cp:revision>373</cp:revision>
  <dcterms:modified xsi:type="dcterms:W3CDTF">2023-11-23T19:29:51Z</dcterms:modified>
</cp:coreProperties>
</file>